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69" r:id="rId9"/>
    <p:sldId id="271" r:id="rId10"/>
    <p:sldId id="272" r:id="rId11"/>
    <p:sldId id="273" r:id="rId12"/>
    <p:sldId id="264" r:id="rId13"/>
    <p:sldId id="265" r:id="rId14"/>
    <p:sldId id="26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DFF"/>
    <a:srgbClr val="B9E270"/>
    <a:srgbClr val="A0D565"/>
    <a:srgbClr val="CCFF33"/>
    <a:srgbClr val="FF0066"/>
    <a:srgbClr val="FF3300"/>
    <a:srgbClr val="33CC33"/>
    <a:srgbClr val="DE0000"/>
    <a:srgbClr val="FF0000"/>
    <a:srgbClr val="F0E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CCE49-BE4A-48A4-BCA4-D66D39BD2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260C-49B0-4A76-BB7C-9F18A3FF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260C-49B0-4A76-BB7C-9F18A3FFBD1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2EDD4D-79E5-4848-96A3-61D29AB3B416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C32B3B-BF26-4012-9CEB-DA9602C49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med">
    <p:pull dir="r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698432" cy="14481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72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  <a:latin typeface="Book Antiqua" pitchFamily="18" charset="0"/>
                <a:ea typeface="FangSong" pitchFamily="49" charset="-122"/>
                <a:cs typeface="Khmer UI" pitchFamily="34" charset="0"/>
              </a:rPr>
              <a:t>Россия и ВТО</a:t>
            </a:r>
            <a:endParaRPr lang="ru-RU" sz="72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  <a:latin typeface="Book Antiqua" pitchFamily="18" charset="0"/>
              <a:ea typeface="FangSong" pitchFamily="49" charset="-122"/>
              <a:cs typeface="Khmer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500726" cy="4136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09120"/>
            <a:ext cx="3363838" cy="221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Cambria" pitchFamily="18" charset="0"/>
              </a:rPr>
              <a:t>РФ отменит все программы промышленного субсидирования.</a:t>
            </a:r>
          </a:p>
          <a:p>
            <a:r>
              <a:rPr lang="ru-RU" sz="2200" dirty="0" smtClean="0">
                <a:latin typeface="Cambria" pitchFamily="18" charset="0"/>
              </a:rPr>
              <a:t>Общая сумма сельскохозяйственной поддержки, препятствующей торговле не должна превышать 9 млрд. долларов за 2012 год и должна постепенно снижаться до 4,4 млрд. долларов к 2018 году.</a:t>
            </a:r>
          </a:p>
          <a:p>
            <a:r>
              <a:rPr lang="ru-RU" sz="2200" dirty="0" smtClean="0">
                <a:latin typeface="Cambria" pitchFamily="18" charset="0"/>
              </a:rPr>
              <a:t>РФ будет продолжать регулировать цены на поставку энергоносителей как для домашнего пользования, так и для других некоммерческих потребителей.</a:t>
            </a:r>
          </a:p>
          <a:p>
            <a:r>
              <a:rPr lang="ru-RU" sz="2200" dirty="0" smtClean="0">
                <a:latin typeface="Cambria" pitchFamily="18" charset="0"/>
              </a:rPr>
              <a:t>Все санитарные, фитосанитарные меры </a:t>
            </a:r>
          </a:p>
          <a:p>
            <a:pPr>
              <a:buNone/>
            </a:pPr>
            <a:r>
              <a:rPr lang="ru-RU" sz="2200" dirty="0" smtClean="0">
                <a:latin typeface="Cambria" pitchFamily="18" charset="0"/>
              </a:rPr>
              <a:t>    будут разработаны и применены </a:t>
            </a:r>
          </a:p>
          <a:p>
            <a:pPr>
              <a:buNone/>
            </a:pPr>
            <a:r>
              <a:rPr lang="ru-RU" sz="2200" dirty="0" smtClean="0">
                <a:latin typeface="Cambria" pitchFamily="18" charset="0"/>
              </a:rPr>
              <a:t>    в соответствии с Соглашением ВТО.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Промышленные и сельскохозяйственные субсидии: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700808"/>
            <a:ext cx="4968552" cy="44644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РФ в полной мере применяет нормы Соглашения ВТО о торговых аспектах прав на интеллектуальную собственность.</a:t>
            </a:r>
          </a:p>
          <a:p>
            <a:r>
              <a:rPr lang="ru-RU" sz="2400" dirty="0" smtClean="0"/>
              <a:t>РФ будет расследовать и преследовать компании, которые нелегально распространяют объекты авторского и связанных прав посредством Интернет.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Защита интеллектуальной собственности: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2880320" cy="2880320"/>
          </a:xfrm>
          <a:prstGeom prst="rect">
            <a:avLst/>
          </a:prstGeom>
          <a:ln w="88900" cap="sq" cmpd="dbl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/>
              <a:t>Однако есть и негативные последствия присоединения России к ВТО: будут отменены все федеральные и региональные субсидии отечественным товаропроизводителям, присоединение к ВТО не приведет к автоматической отмене уже действующих в отношении нашей страны торговых санкций, в том числе введенных с нарушением норм этой организации.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3145532" cy="3145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cs typeface="Aparajita" pitchFamily="34" charset="0"/>
              </a:rPr>
              <a:t>доступ к международному </a:t>
            </a:r>
          </a:p>
          <a:p>
            <a:pPr>
              <a:buNone/>
            </a:pPr>
            <a:r>
              <a:rPr lang="ru-RU" dirty="0" smtClean="0">
                <a:cs typeface="Aparajita" pitchFamily="34" charset="0"/>
              </a:rPr>
              <a:t>    механизму разрешения торговых</a:t>
            </a:r>
          </a:p>
          <a:p>
            <a:pPr>
              <a:buNone/>
            </a:pPr>
            <a:r>
              <a:rPr lang="ru-RU" dirty="0" smtClean="0">
                <a:cs typeface="Aparajita" pitchFamily="34" charset="0"/>
              </a:rPr>
              <a:t>    споров;</a:t>
            </a:r>
          </a:p>
          <a:p>
            <a:r>
              <a:rPr lang="ru-RU" dirty="0" smtClean="0">
                <a:cs typeface="Aparajita" pitchFamily="34" charset="0"/>
              </a:rPr>
              <a:t>создание более благоприятного </a:t>
            </a:r>
          </a:p>
          <a:p>
            <a:pPr>
              <a:buNone/>
            </a:pPr>
            <a:r>
              <a:rPr lang="ru-RU" dirty="0" smtClean="0">
                <a:cs typeface="Aparajita" pitchFamily="34" charset="0"/>
              </a:rPr>
              <a:t>    климата  для иностранных инвестиций;</a:t>
            </a:r>
          </a:p>
          <a:p>
            <a:r>
              <a:rPr lang="ru-RU" dirty="0" smtClean="0">
                <a:cs typeface="Aparajita" pitchFamily="34" charset="0"/>
              </a:rPr>
              <a:t>создание условий для повышения качества и конкурентоспособности отечественной продукции в результате увеличения потока иностранных товаров, услуг и инвестиций на российский рынок;</a:t>
            </a:r>
          </a:p>
          <a:p>
            <a:r>
              <a:rPr lang="ru-RU" dirty="0" smtClean="0">
                <a:cs typeface="Aparajita" pitchFamily="34" charset="0"/>
              </a:rPr>
              <a:t>участие в выработке правил международной торговли с учетом своих национальных интересов;</a:t>
            </a:r>
          </a:p>
          <a:p>
            <a:r>
              <a:rPr lang="ru-RU" dirty="0" smtClean="0">
                <a:cs typeface="Aparajita" pitchFamily="34" charset="0"/>
              </a:rPr>
              <a:t>улучшение имиджа России в мире как полноправного участника международной торговли.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Участие в ВТО дает стране множество преимуществ: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3" y="1268760"/>
            <a:ext cx="322794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852936"/>
            <a:ext cx="7924800" cy="1371600"/>
          </a:xfrm>
        </p:spPr>
        <p:txBody>
          <a:bodyPr>
            <a:noAutofit/>
          </a:bodyPr>
          <a:lstStyle/>
          <a:p>
            <a:pPr algn="ctr"/>
            <a:r>
              <a:rPr lang="ru-RU" sz="3200" b="1" i="1" spc="0" dirty="0" smtClean="0">
                <a:solidFill>
                  <a:srgbClr val="FFFF00"/>
                </a:solidFill>
                <a:latin typeface="Cambria" pitchFamily="18" charset="0"/>
                <a:ea typeface="DFKai-SB" pitchFamily="65" charset="-120"/>
              </a:rPr>
              <a:t>Таким образом, позитивные эффекты от вступления в ВТО для России существенно перевешивают те негативные моменты, которые можно считать умеренной ценой, которую страна заплатит за свое будущее.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6"/>
            <a:ext cx="3744416" cy="2621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76438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СПАСИБО </a:t>
            </a:r>
            <a:r>
              <a:rPr lang="ru-RU" sz="4400" smtClean="0">
                <a:solidFill>
                  <a:srgbClr val="FFC000"/>
                </a:solidFill>
              </a:rPr>
              <a:t>ЗА ВНИМАНИЕ !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772400" cy="266429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- международное некоммерческое объединение, регулирующее внешнеэкономическую деятельность стран-участниц. Начала свою деятельность с 1 января 1995 г. 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Главная цель 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состоит в дальнейшей либерализация мировой торговли и обеспечении справедливых условий конкуренции.</a:t>
            </a: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  <a:latin typeface="Bookman Old Style" pitchFamily="18" charset="0"/>
                <a:ea typeface="BatangChe" pitchFamily="49" charset="-127"/>
              </a:rPr>
              <a:t>Всемирная торговая организация (ВТО) </a:t>
            </a:r>
            <a:endParaRPr lang="ru-RU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013176"/>
            <a:ext cx="3048000" cy="1637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Cambria" pitchFamily="18" charset="0"/>
              </a:rPr>
              <a:t>В 1990 г. Россия в составе Советского союза  получила статус страны-наблюдателя в ВТО (ГАТТ).</a:t>
            </a:r>
          </a:p>
          <a:p>
            <a:r>
              <a:rPr lang="ru-RU" sz="2400" dirty="0" smtClean="0">
                <a:latin typeface="Cambria" pitchFamily="18" charset="0"/>
              </a:rPr>
              <a:t>В 1993 г РФ подала официальную заявку на присоединение к ВТО. </a:t>
            </a:r>
          </a:p>
          <a:p>
            <a:r>
              <a:rPr lang="ru-RU" sz="2400" dirty="0" smtClean="0">
                <a:latin typeface="Cambria" pitchFamily="18" charset="0"/>
              </a:rPr>
              <a:t>Первое заседание рабочей группы состоялось в июле 1995 г.</a:t>
            </a:r>
          </a:p>
          <a:p>
            <a:r>
              <a:rPr lang="ru-RU" sz="2400" dirty="0" smtClean="0">
                <a:latin typeface="Cambria" pitchFamily="18" charset="0"/>
              </a:rPr>
              <a:t>С 1995 по 1998 </a:t>
            </a:r>
            <a:r>
              <a:rPr lang="ru-RU" sz="2400" dirty="0" err="1" smtClean="0">
                <a:latin typeface="Cambria" pitchFamily="18" charset="0"/>
              </a:rPr>
              <a:t>гг</a:t>
            </a:r>
            <a:r>
              <a:rPr lang="ru-RU" sz="2400" dirty="0" smtClean="0">
                <a:latin typeface="Cambria" pitchFamily="18" charset="0"/>
              </a:rPr>
              <a:t> Россия только предоставляла данные о своей экономике.</a:t>
            </a:r>
          </a:p>
          <a:p>
            <a:r>
              <a:rPr lang="ru-RU" sz="2400" dirty="0" smtClean="0">
                <a:latin typeface="Cambria" pitchFamily="18" charset="0"/>
              </a:rPr>
              <a:t> В 1998-1999  РФ предложила первоначальные проекты по торговле услугами,  сельскому хозяйству. </a:t>
            </a:r>
          </a:p>
          <a:p>
            <a:r>
              <a:rPr lang="ru-RU" sz="2400" dirty="0" smtClean="0">
                <a:latin typeface="Cambria" pitchFamily="18" charset="0"/>
              </a:rPr>
              <a:t>С 2000 года начался поиск компромиссов по всем аспектам экономической деятельности, регулируемых ВТО.</a:t>
            </a:r>
          </a:p>
          <a:p>
            <a:r>
              <a:rPr lang="ru-RU" sz="2400" dirty="0" smtClean="0">
                <a:latin typeface="Cambria" pitchFamily="18" charset="0"/>
              </a:rPr>
              <a:t>В 2008 году вспыхнул вооруженный конфликт в Южной Осетии, вследствие чего Россия в переговорном процессе вернулась на несколько шагов назад.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50912"/>
          </a:xfrm>
        </p:spPr>
        <p:txBody>
          <a:bodyPr/>
          <a:lstStyle/>
          <a:p>
            <a:r>
              <a:rPr lang="ru-RU" b="1" i="1" dirty="0" smtClean="0">
                <a:solidFill>
                  <a:srgbClr val="CCFF33"/>
                </a:solidFill>
              </a:rPr>
              <a:t>Этапы вступления: </a:t>
            </a:r>
            <a:endParaRPr lang="ru-RU" b="1" i="1" dirty="0">
              <a:solidFill>
                <a:srgbClr val="CCFF33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996952"/>
            <a:ext cx="8363272" cy="36004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Cambria" pitchFamily="18" charset="0"/>
              </a:rPr>
              <a:t>16 декабря 2011 года председатель правительства РФ В.Путин подписал протокол о присоединении России к ВТО.</a:t>
            </a:r>
          </a:p>
          <a:p>
            <a:r>
              <a:rPr lang="ru-RU" sz="2200" dirty="0" smtClean="0">
                <a:latin typeface="Cambria" pitchFamily="18" charset="0"/>
              </a:rPr>
              <a:t>РФ должна будет ратифицировать пакет документов по вступлению до 15 июня 2012 года.</a:t>
            </a:r>
          </a:p>
          <a:p>
            <a:r>
              <a:rPr lang="ru-RU" sz="2200" dirty="0" smtClean="0">
                <a:latin typeface="Cambria" pitchFamily="18" charset="0"/>
              </a:rPr>
              <a:t>30 дней спустя после получения ВТО подтверждения о ратификации РФ станет полноправным членом ВТО.</a:t>
            </a:r>
          </a:p>
          <a:p>
            <a:r>
              <a:rPr lang="ru-RU" sz="2200" dirty="0" smtClean="0">
                <a:latin typeface="Cambria" pitchFamily="18" charset="0"/>
              </a:rPr>
              <a:t>Переходный период в экономике после вступления в ВТО растянется на 5-7 лет. Окончательный полномасштабный эффект можно будет наблюдать только к 2018 году.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324036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24000"/>
            <a:ext cx="8568952" cy="5334000"/>
          </a:xfrm>
        </p:spPr>
        <p:txBody>
          <a:bodyPr>
            <a:normAutofit/>
          </a:bodyPr>
          <a:lstStyle/>
          <a:p>
            <a:pPr marL="441325" indent="-441325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200" dirty="0" smtClean="0">
                <a:latin typeface="Cambria" pitchFamily="18" charset="0"/>
              </a:rPr>
              <a:t>Австралия хотела получить доступ к природным ресурсам РФ.</a:t>
            </a:r>
          </a:p>
          <a:p>
            <a:pPr marL="441325" indent="-441325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200" dirty="0" smtClean="0">
                <a:latin typeface="Cambria" pitchFamily="18" charset="0"/>
              </a:rPr>
              <a:t>Саудовская Аравия требовала поднять внутренние цены на газ.</a:t>
            </a:r>
          </a:p>
          <a:p>
            <a:pPr marL="441325" indent="-441325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200" dirty="0" smtClean="0">
                <a:latin typeface="Cambria" pitchFamily="18" charset="0"/>
              </a:rPr>
              <a:t>Австралия и Колумбия высказывали несогласия по вопросам поставки сахара в Россию.</a:t>
            </a:r>
          </a:p>
          <a:p>
            <a:pPr marL="441325" indent="-441325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200" dirty="0" smtClean="0">
                <a:latin typeface="Cambria" pitchFamily="18" charset="0"/>
              </a:rPr>
              <a:t>США хотели, чтобы Россия признала методы контроля за свининой, существующие у них. Однако у России существуют другие методы, и мы не приняли их условия.</a:t>
            </a:r>
          </a:p>
          <a:p>
            <a:pPr marL="441325" indent="-441325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200" dirty="0" smtClean="0">
                <a:latin typeface="Cambria" pitchFamily="18" charset="0"/>
              </a:rPr>
              <a:t>Грузии дать согласие на принятие РФ в ВТО мешал запрет на ввоз в Россию грузинского вина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219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B9E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Существует множество причин, по которым России так долго не удавалось вступить в ВТО. Например:</a:t>
            </a:r>
            <a:endParaRPr lang="ru-RU" sz="2800" b="1" dirty="0">
              <a:solidFill>
                <a:srgbClr val="B9E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1208"/>
            <a:ext cx="17281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705872"/>
            <a:ext cx="1656184" cy="96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301208"/>
            <a:ext cx="1508739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589240"/>
            <a:ext cx="1596008" cy="106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157192"/>
            <a:ext cx="1572766" cy="124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00042"/>
            <a:ext cx="8229600" cy="5412726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Ряд предъявляемых требований к России со стороны ВТО были завышены и необоснованны. Тем не менее, на сегодняшний день все спорные вопросы урегулированы с помощью компромиссов.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486570"/>
            <a:ext cx="4018824" cy="3116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18728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Cambria" pitchFamily="18" charset="0"/>
              </a:rPr>
              <a:t>Иностранные страховые компании смогут открывать прямые филиалы на территории России лишь через 9 лет после присоединения страны к ВТО.</a:t>
            </a:r>
          </a:p>
          <a:p>
            <a:r>
              <a:rPr lang="ru-RU" sz="2200" dirty="0" smtClean="0">
                <a:latin typeface="Cambria" pitchFamily="18" charset="0"/>
              </a:rPr>
              <a:t>Иностранные банки также смогут открыть дочерние компании, но общая сумма иностранного капитала в банковской системе России не должно превышать 50%.</a:t>
            </a:r>
          </a:p>
          <a:p>
            <a:r>
              <a:rPr lang="ru-RU" sz="2200" dirty="0" smtClean="0">
                <a:latin typeface="Cambria" pitchFamily="18" charset="0"/>
              </a:rPr>
              <a:t>В области перевозок Россия позволит компаниям, полностью находящимся в иностранным владении, участвовать в розничных, оптовых перевозках и поставках через торговых посредников.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229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FCD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Вступив в ВТО, Россия приняла на себя ряд обязательств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solidFill>
                  <a:srgbClr val="FFFF00"/>
                </a:solidFill>
              </a:rPr>
              <a:t>Доступ на рынок услуг: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653136"/>
            <a:ext cx="3645024" cy="1911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5616624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Cambria" pitchFamily="18" charset="0"/>
              </a:rPr>
              <a:t>РФ согласилась снизить среднюю ставку импортных пошлин до 7,8% с нынешних 10% на всю продукцию. По отдельным видам:</a:t>
            </a:r>
          </a:p>
          <a:p>
            <a:pPr marL="0" indent="0"/>
            <a:r>
              <a:rPr lang="ru-RU" sz="2200" dirty="0" smtClean="0">
                <a:latin typeface="Cambria" pitchFamily="18" charset="0"/>
              </a:rPr>
              <a:t> на сельхозпродукцию - до 10,8% ( с нынешних 13,2%),</a:t>
            </a:r>
          </a:p>
          <a:p>
            <a:pPr marL="0" indent="0"/>
            <a:r>
              <a:rPr lang="ru-RU" sz="2200" dirty="0" smtClean="0">
                <a:latin typeface="Cambria" pitchFamily="18" charset="0"/>
              </a:rPr>
              <a:t> на промышленные товары - до 7,3% (с 9,5%),</a:t>
            </a:r>
          </a:p>
          <a:p>
            <a:pPr marL="0" indent="0"/>
            <a:r>
              <a:rPr lang="ru-RU" sz="2200" dirty="0" smtClean="0">
                <a:latin typeface="Cambria" pitchFamily="18" charset="0"/>
              </a:rPr>
              <a:t> до 14.9% на молочные продукты (с 19.8%)</a:t>
            </a:r>
          </a:p>
          <a:p>
            <a:pPr marL="0" indent="0"/>
            <a:r>
              <a:rPr lang="ru-RU" sz="2200" dirty="0" smtClean="0">
                <a:latin typeface="Cambria" pitchFamily="18" charset="0"/>
              </a:rPr>
              <a:t>до  12.0% на автомобили (с 15.5%),</a:t>
            </a:r>
          </a:p>
          <a:p>
            <a:pPr marL="0" indent="0"/>
            <a:r>
              <a:rPr lang="ru-RU" sz="2200" dirty="0" smtClean="0">
                <a:latin typeface="Cambria" pitchFamily="18" charset="0"/>
              </a:rPr>
              <a:t>до 8.0% на древесину и бумагу (с 13.4%)</a:t>
            </a:r>
          </a:p>
          <a:p>
            <a:pPr marL="0" indent="0">
              <a:buNone/>
            </a:pPr>
            <a:r>
              <a:rPr lang="ru-RU" sz="2200" dirty="0" smtClean="0">
                <a:latin typeface="Cambria" pitchFamily="18" charset="0"/>
              </a:rPr>
              <a:t>Россия установит тарифные квоты для говядины, </a:t>
            </a:r>
          </a:p>
          <a:p>
            <a:pPr marL="0" indent="0">
              <a:buNone/>
            </a:pPr>
            <a:r>
              <a:rPr lang="ru-RU" sz="2200" dirty="0" smtClean="0">
                <a:latin typeface="Cambria" pitchFamily="18" charset="0"/>
              </a:rPr>
              <a:t>свинины, мяса птицы. Объемы продукции, попадающие в квоту, будут облагаться незначительными сборами: 15% для говядины, 25% для мяса птицы и 0% для свинины. А вот объемы поставки за рамками квот подпадут уже под заградительный тариф: 55%, 65% и 80% соответственно.</a:t>
            </a:r>
            <a:endParaRPr lang="ru-RU" sz="2200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Доступ на рынок товаров: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628800"/>
            <a:ext cx="2280253" cy="1710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060848"/>
            <a:ext cx="2016224" cy="1344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852935"/>
            <a:ext cx="1613502" cy="1290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5768" y="5417841"/>
            <a:ext cx="2088232" cy="1440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5681660"/>
            <a:ext cx="1714301" cy="117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301208"/>
            <a:ext cx="1219200" cy="11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mbria" pitchFamily="18" charset="0"/>
              </a:rPr>
              <a:t>Все требования на импорт, квоты, запреты, разрешения, которые не подтверждены ВТО должны быть исключены.</a:t>
            </a:r>
          </a:p>
          <a:p>
            <a:r>
              <a:rPr lang="ru-RU" dirty="0" smtClean="0">
                <a:latin typeface="Cambria" pitchFamily="18" charset="0"/>
              </a:rPr>
              <a:t>Тарифы на железнодорожные перевозки транзитных товаров к 1 июля 2013 года будут взиматься по правилам ВТО.</a:t>
            </a:r>
          </a:p>
          <a:p>
            <a:r>
              <a:rPr lang="ru-RU" dirty="0" smtClean="0">
                <a:latin typeface="Cambria" pitchFamily="18" charset="0"/>
              </a:rPr>
              <a:t>С момента вступления России в ВТО алкогольная, фармацевтическая продукция и продукции с криптографической технологией будут ввозиться без лицензии на импорт.</a:t>
            </a:r>
          </a:p>
          <a:p>
            <a:r>
              <a:rPr lang="ru-RU" dirty="0" smtClean="0">
                <a:latin typeface="Cambria" pitchFamily="18" charset="0"/>
              </a:rPr>
              <a:t>Российская Федерация будет проводить реформу тарифов на сахар в 2012 году, с учетом дальнейшей либерализации.</a:t>
            </a:r>
          </a:p>
          <a:p>
            <a:r>
              <a:rPr lang="ru-RU" dirty="0" smtClean="0">
                <a:latin typeface="Cambria" pitchFamily="18" charset="0"/>
              </a:rPr>
              <a:t>Будут отменены лицензии на импорт цифровых устройств электронной подписи, персональных смарт-карт или беспроводное радиооборудование и т.д.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Генеральные обязательства по доступу на рынок: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189</TotalTime>
  <Words>936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Россия и ВТО</vt:lpstr>
      <vt:lpstr>- международное некоммерческое объединение, регулирующее внешнеэкономическую деятельность стран-участниц. Начала свою деятельность с 1 января 1995 г. Главная цель  состоит в дальнейшей либерализация мировой торговли и обеспечении справедливых условий конкуренции.</vt:lpstr>
      <vt:lpstr>Этапы вступления: </vt:lpstr>
      <vt:lpstr>Слайд 4</vt:lpstr>
      <vt:lpstr>Существует множество причин, по которым России так долго не удавалось вступить в ВТО. Например:</vt:lpstr>
      <vt:lpstr>Слайд 6</vt:lpstr>
      <vt:lpstr>Вступив в ВТО, Россия приняла на себя ряд обязательств. Доступ на рынок услуг:</vt:lpstr>
      <vt:lpstr>Доступ на рынок товаров:</vt:lpstr>
      <vt:lpstr>Генеральные обязательства по доступу на рынок:</vt:lpstr>
      <vt:lpstr>Промышленные и сельскохозяйственные субсидии:</vt:lpstr>
      <vt:lpstr>Защита интеллектуальной собственности:</vt:lpstr>
      <vt:lpstr>Слайд 12</vt:lpstr>
      <vt:lpstr>Участие в ВТО дает стране множество преимуществ:</vt:lpstr>
      <vt:lpstr>Таким образом, позитивные эффекты от вступления в ВТО для России существенно перевешивают те негативные моменты, которые можно считать умеренной ценой, которую страна заплатит за свое будущее. 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«РОССИЯ И ВТО»</dc:title>
  <dc:creator>Евгения</dc:creator>
  <cp:lastModifiedBy>htn</cp:lastModifiedBy>
  <cp:revision>29</cp:revision>
  <dcterms:created xsi:type="dcterms:W3CDTF">2012-05-24T14:04:27Z</dcterms:created>
  <dcterms:modified xsi:type="dcterms:W3CDTF">2012-05-25T08:11:41Z</dcterms:modified>
</cp:coreProperties>
</file>